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2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C90B9-CA85-941B-2142-BF8F03EE0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290D72-85A0-E5F3-91A7-41B8DA1E0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71292-BC9F-03D9-33D0-DEEBDC95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59AC2-2DCC-B3E6-8013-B982AF139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0CEFF-2429-F584-FA83-9E151B519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9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52D8-A355-B181-7948-B9555514B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19C75-CC6D-FB1B-4FA0-6AD74BD60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79819-9A28-4630-231C-2C4EEBA7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70CAE-AF76-3706-57A3-1D2E8A91E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0B280-7043-62BF-7EC0-68D594223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9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AF3728-8DA3-3069-AD01-BC553C81F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B9AD3-2146-02BE-B7E5-DAA47FC44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03033-B7FB-70A4-FB27-E39F7E45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2F2FF-1ABC-4097-C277-4CB071A7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2A77A-8E3D-55D5-994A-31AC127C4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8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DD77-8342-33E7-EE52-4B12AFD71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9AEFD-1F02-81D3-D0B3-72E423A3B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41120-302F-E94F-4966-3BF78BA89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2D0EE-9E72-DC3F-C817-6D9B2603C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9C593-C40E-F9CF-E8E6-D7962C9B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7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37F44-8279-D15A-4548-499921E7F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6D0DA-CEAD-0811-4122-41DFDC77A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6A6C4-5521-C658-7A75-48E9EC8C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8BFA3-1BCE-AAA7-25AC-DF72A6F05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83AF8-FA2C-5914-DED2-B9DDAC6D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4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B1F3F-0BBA-E1D7-0D1F-9C08DCBA0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5FC61-A97F-736A-B2DB-A45A01660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29018-6952-7FD8-A3C2-B8CEBB1FD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F5749-CD99-8862-3A6E-298C96AA4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F5773-4466-0ACD-EB1A-DC9122506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EAC9A-17A1-5CA5-3ACC-6DDD7EF8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0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0ED1E-5006-322D-3340-3FB6D8773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4B30A-AC1E-D7E0-357B-2CB607BD4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E9ED6-4AA7-B838-3D46-0AD4EBBD2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0B8E64-0ECC-7D82-0D9D-57C0B91B3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FE632-9AE6-DBF4-E5A2-027EA8BCCE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F39DD8-CFC6-5C8F-006C-43904CA9C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265797-B8E8-D4A5-4408-EE9C74663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5B25D6-3D3C-D8E7-67BE-3AD88723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5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152A7-AC9C-833E-7977-E3E3D3CB9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5D7472-A1FF-38DD-A4AB-AF75E6B66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D25444-DF31-5F1D-300B-FBB7C214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62289-C874-426E-92E9-FF807CF7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7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F0D71D-2842-F53F-39A1-9D0644CCB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65E899-F47A-9727-4106-C44CC2E5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8E979-EDF0-326C-7C35-C917B958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0750C-ECD2-FE14-C025-61DA2EB2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D479D-6AA3-760D-DE36-D2BC4596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2EF6F-BCDE-7F1D-B66F-723F38EBF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284-3163-3366-ED63-252B43802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E2496-8B53-4407-8232-0389B9E65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1A524-067E-E2CA-AA58-DB6E3AB7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1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4C217-5AC4-50F2-06C0-7A6F80A13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F79D67-4DD5-0699-CD93-085283FC2B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BF8F2-3AF7-66BD-85D2-A4522DE9F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C57C0-A828-84D5-8F8C-B39C4527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63A14-D5B7-C8B3-E0F4-39BBDB49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BDDAD-CDC7-A295-A1F5-A70B3CA30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3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779FC-A017-488C-3A8D-3FA5A3451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3449E-060D-8B3D-42A4-1B7D16072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C93F4-893E-EE52-FA6D-0328C5CCE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3EC172-F0F1-410D-8EBD-15012285CC93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19382-80A9-2242-6FC8-6C5790DFB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E6A58-ABF9-4B5C-1987-778D431BC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56F4AB-A053-4A27-8757-9A54C40BA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5CD16BE-152D-449B-18F9-8FE15D62664E}"/>
              </a:ext>
            </a:extLst>
          </p:cNvPr>
          <p:cNvGrpSpPr/>
          <p:nvPr/>
        </p:nvGrpSpPr>
        <p:grpSpPr>
          <a:xfrm>
            <a:off x="0" y="5086"/>
            <a:ext cx="12192000" cy="1367386"/>
            <a:chOff x="0" y="5086"/>
            <a:chExt cx="12192000" cy="1367386"/>
          </a:xfrm>
        </p:grpSpPr>
        <p:pic>
          <p:nvPicPr>
            <p:cNvPr id="6" name="Picture 5" descr="A blue screen with a black and white object&#10;&#10;Description automatically generated with medium confidence">
              <a:extLst>
                <a:ext uri="{FF2B5EF4-FFF2-40B4-BE49-F238E27FC236}">
                  <a16:creationId xmlns:a16="http://schemas.microsoft.com/office/drawing/2014/main" id="{9D7E6111-F015-870E-D429-A907EB17AA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37" t="27249" r="1"/>
            <a:stretch/>
          </p:blipFill>
          <p:spPr bwMode="auto">
            <a:xfrm>
              <a:off x="5230091" y="5952"/>
              <a:ext cx="6961909" cy="13665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6" descr="A blue screen with a black and white object&#10;&#10;Description automatically generated with medium confidence">
              <a:extLst>
                <a:ext uri="{FF2B5EF4-FFF2-40B4-BE49-F238E27FC236}">
                  <a16:creationId xmlns:a16="http://schemas.microsoft.com/office/drawing/2014/main" id="{CEE0DE5A-8040-ACB3-1DF6-9E64181C265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6" t="16000" r="22005" b="11249"/>
            <a:stretch/>
          </p:blipFill>
          <p:spPr bwMode="auto">
            <a:xfrm>
              <a:off x="0" y="5086"/>
              <a:ext cx="5583382" cy="13665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5" name="Text Box 2">
            <a:extLst>
              <a:ext uri="{FF2B5EF4-FFF2-40B4-BE49-F238E27FC236}">
                <a16:creationId xmlns:a16="http://schemas.microsoft.com/office/drawing/2014/main" id="{64CF6978-CE97-A59E-CBC8-5C2B3D7B56C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808091" y="362444"/>
            <a:ext cx="8985250" cy="961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b="1" kern="100" dirty="0">
                <a:solidFill>
                  <a:srgbClr val="EEEFEF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Root Cause Analysis Series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solidFill>
                  <a:srgbClr val="EEEFEF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2 (Option C): Interrelationship Diagram 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15C5F02A-67A4-34A7-43C0-F3FB9330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23" y="1743479"/>
            <a:ext cx="11354799" cy="44253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Steps to complete: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228600" algn="l"/>
                <a:tab pos="3027363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Starting with your initial problem statement, list possible causes. Place one in each of the boxes of the diagram.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 yourself why that causal factor came to be. Place that answer in a box.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Repeat all boxes are filled or you can no longer answer the question “why?”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Select a box. Ask yourself, “what caused this?”. For every box that answers this question, draw an arrow 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those boxes to the starting box.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Repeat, this time asking, “what does this cause?” and drawing arrows 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 starting box 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boxes that answer this question.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Continue steps 4 and 5 for each box on the page until all in/out connections have been made. You may need to rearrange boxes for space.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  <a:tabLst>
                <a:tab pos="228600" algn="l"/>
              </a:tabLst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Tally each factor’s in and out connections to determine root cause(s) 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465B93F-E177-9674-9AD3-2FA2CC3411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6" r="58574"/>
          <a:stretch/>
        </p:blipFill>
        <p:spPr bwMode="auto">
          <a:xfrm>
            <a:off x="211762" y="6206313"/>
            <a:ext cx="2837815" cy="5911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9AF1554-9C88-522D-ACFC-812690CC2F1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68" t="5886" r="19949"/>
          <a:stretch/>
        </p:blipFill>
        <p:spPr bwMode="auto">
          <a:xfrm>
            <a:off x="4758690" y="6206948"/>
            <a:ext cx="2674620" cy="590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2245EFF-4AC5-B2BA-287C-2FEF146849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2" t="6465" b="-579"/>
          <a:stretch/>
        </p:blipFill>
        <p:spPr bwMode="auto">
          <a:xfrm>
            <a:off x="10237101" y="6200598"/>
            <a:ext cx="1308100" cy="5899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933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3EE50616-76A2-4D9A-FEA5-356B988C221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5086"/>
            <a:ext cx="12192000" cy="1367386"/>
            <a:chOff x="0" y="5086"/>
            <a:chExt cx="12192000" cy="1367386"/>
          </a:xfrm>
        </p:grpSpPr>
        <p:pic>
          <p:nvPicPr>
            <p:cNvPr id="25" name="Picture 24" descr="A blue screen with a black and white object&#10;&#10;Description automatically generated with medium confidence">
              <a:extLst>
                <a:ext uri="{FF2B5EF4-FFF2-40B4-BE49-F238E27FC236}">
                  <a16:creationId xmlns:a16="http://schemas.microsoft.com/office/drawing/2014/main" id="{0DE1CC24-CE22-2509-BFA3-B3E220A181A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37" t="27249" r="1"/>
            <a:stretch/>
          </p:blipFill>
          <p:spPr bwMode="auto">
            <a:xfrm>
              <a:off x="5230091" y="5952"/>
              <a:ext cx="6961909" cy="13665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26" name="Picture 25" descr="A blue screen with a black and white object&#10;&#10;Description automatically generated with medium confidence">
              <a:extLst>
                <a:ext uri="{FF2B5EF4-FFF2-40B4-BE49-F238E27FC236}">
                  <a16:creationId xmlns:a16="http://schemas.microsoft.com/office/drawing/2014/main" id="{C70B1174-2A95-5AFD-44D5-48C47515D689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6" t="16000" r="22005" b="11249"/>
            <a:stretch/>
          </p:blipFill>
          <p:spPr bwMode="auto">
            <a:xfrm>
              <a:off x="0" y="5086"/>
              <a:ext cx="5583382" cy="13665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5" name="Text Box 2">
            <a:extLst>
              <a:ext uri="{FF2B5EF4-FFF2-40B4-BE49-F238E27FC236}">
                <a16:creationId xmlns:a16="http://schemas.microsoft.com/office/drawing/2014/main" id="{64CF6978-CE97-A59E-CBC8-5C2B3D7B56C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808091" y="362444"/>
            <a:ext cx="8985250" cy="961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b="1" kern="100" dirty="0">
                <a:solidFill>
                  <a:srgbClr val="EEEFEF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Root Cause Analysis Series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solidFill>
                  <a:srgbClr val="EEEFEF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2 (Option C): Interrelationship Diagram 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521D9FE-C9BD-FC00-0889-CB72E9E58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435" y="1515991"/>
            <a:ext cx="5663565" cy="5778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i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Problem statement (from step 1):</a:t>
            </a:r>
            <a:endParaRPr lang="en-US" sz="11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5937CB2-99DA-7DDE-510D-CC8D2D4F1A2E}"/>
              </a:ext>
            </a:extLst>
          </p:cNvPr>
          <p:cNvGrpSpPr/>
          <p:nvPr/>
        </p:nvGrpSpPr>
        <p:grpSpPr>
          <a:xfrm>
            <a:off x="8959902" y="1458491"/>
            <a:ext cx="2994219" cy="4573813"/>
            <a:chOff x="0" y="0"/>
            <a:chExt cx="2475865" cy="9555480"/>
          </a:xfrm>
        </p:grpSpPr>
        <p:sp>
          <p:nvSpPr>
            <p:cNvPr id="8" name="AutoShape 14">
              <a:extLst>
                <a:ext uri="{FF2B5EF4-FFF2-40B4-BE49-F238E27FC236}">
                  <a16:creationId xmlns:a16="http://schemas.microsoft.com/office/drawing/2014/main" id="{F0B7FB7B-C52E-0F19-1BD5-DD1768E40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475865" cy="9555480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bg2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rot="0" vert="horz" wrap="square" lIns="182880" tIns="457200" rIns="182880" bIns="73152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1800"/>
                </a:spcBef>
                <a:spcAft>
                  <a:spcPts val="1200"/>
                </a:spcAft>
              </a:pPr>
              <a:r>
                <a:rPr lang="en-US" sz="2000" kern="100" dirty="0">
                  <a:solidFill>
                    <a:srgbClr val="156082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Causal Connections</a:t>
              </a:r>
              <a:endParaRPr lang="en-US" sz="1100" kern="100" dirty="0">
                <a:solidFill>
                  <a:srgbClr val="156082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1800"/>
                </a:spcBef>
                <a:spcAft>
                  <a:spcPts val="1200"/>
                </a:spcAft>
              </a:pP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1800"/>
                </a:spcBef>
                <a:spcAft>
                  <a:spcPts val="1200"/>
                </a:spcAft>
              </a:pPr>
              <a:endParaRPr lang="en-US" sz="11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1800"/>
                </a:spcBef>
                <a:spcAft>
                  <a:spcPts val="1200"/>
                </a:spcAft>
              </a:pP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r>
                <a:rPr lang="en-US" sz="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r>
                <a:rPr lang="en-US" sz="1100" i="1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Factors with more arrows out than in are considered to be root causes. Factors with more arrows in than out are considered effects. Use the data from step 1 to help identify causal pathways for each factor.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22953A-36BE-4701-614F-FD51A7F24C5A}"/>
                </a:ext>
              </a:extLst>
            </p:cNvPr>
            <p:cNvSpPr/>
            <p:nvPr/>
          </p:nvSpPr>
          <p:spPr>
            <a:xfrm>
              <a:off x="71919" y="0"/>
              <a:ext cx="2331720" cy="704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82880" tIns="182880" rIns="182880" bIns="36576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en-US" sz="1100" kern="100">
                  <a:solidFill>
                    <a:srgbClr val="FFFFFF"/>
                  </a:solidFill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9606C7B-2075-BB9E-0A33-B81D263DFFE7}"/>
                </a:ext>
              </a:extLst>
            </p:cNvPr>
            <p:cNvSpPr/>
            <p:nvPr/>
          </p:nvSpPr>
          <p:spPr>
            <a:xfrm>
              <a:off x="71919" y="9308386"/>
              <a:ext cx="2331720" cy="11874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82880" tIns="182880" rIns="182880" bIns="36576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en-US" sz="1100" kern="100">
                  <a:solidFill>
                    <a:srgbClr val="FFFFFF"/>
                  </a:solidFill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 Box 2">
            <a:extLst>
              <a:ext uri="{FF2B5EF4-FFF2-40B4-BE49-F238E27FC236}">
                <a16:creationId xmlns:a16="http://schemas.microsoft.com/office/drawing/2014/main" id="{35392F5D-3791-FE90-1C00-CA016C20E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6016" y="2350235"/>
            <a:ext cx="1458595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3819FC95-D052-E06A-6CD0-647CDCED0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916" y="3268445"/>
            <a:ext cx="1458595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074FA4EB-E6AD-977F-B172-4B6BF7D5C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4746" y="3268445"/>
            <a:ext cx="1458595" cy="528320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2AF42711-7881-7788-55A6-786A21DC3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551" y="2357220"/>
            <a:ext cx="1458595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CF864A68-D881-9623-07EE-2465E163A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71" y="5097880"/>
            <a:ext cx="1458595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45B5A80D-4BA0-B10E-7771-1DB154195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46" y="2361030"/>
            <a:ext cx="1458595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A3A9B488-D703-4BD9-FD20-6F0732837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821" y="5098515"/>
            <a:ext cx="1458595" cy="530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B85FCA05-19D7-7640-0685-DE1E5D5BA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6016" y="4185385"/>
            <a:ext cx="1458595" cy="528320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4185CDB8-6680-2B67-F0D9-369CFD1D8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6016" y="5098515"/>
            <a:ext cx="1458595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CAFEE0CE-EC0F-52C9-8871-F3C3B5CBA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186" y="4184750"/>
            <a:ext cx="1458595" cy="528320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DE1E42C7-3553-A185-30B3-9B4FCFC11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941" y="3270985"/>
            <a:ext cx="1458595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3" name="Text Box 2">
            <a:extLst>
              <a:ext uri="{FF2B5EF4-FFF2-40B4-BE49-F238E27FC236}">
                <a16:creationId xmlns:a16="http://schemas.microsoft.com/office/drawing/2014/main" id="{D3CBB279-8CC4-08AD-1329-D5BB682A1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01" y="4182845"/>
            <a:ext cx="1458595" cy="528320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66ACBB06-EA0D-C292-9A2B-222B7902D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216" y="1531720"/>
            <a:ext cx="1890868" cy="81851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Copy, paste, and rotate arrows below to show causal connections (example on slide 3). You may also choose to hand draw arrows for ease.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816C9D-089F-EA53-871A-A8AE2027DA8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6" r="58574"/>
          <a:stretch/>
        </p:blipFill>
        <p:spPr bwMode="auto">
          <a:xfrm>
            <a:off x="211762" y="6206313"/>
            <a:ext cx="2837815" cy="5911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2D6B658-ACB6-77F1-6F42-7C61AC9F251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68" t="5886" r="19949"/>
          <a:stretch/>
        </p:blipFill>
        <p:spPr bwMode="auto">
          <a:xfrm>
            <a:off x="4758690" y="6206948"/>
            <a:ext cx="2674620" cy="590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D34381D-6464-4799-DFCC-C6D531FCA0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82" t="6465" b="-579"/>
          <a:stretch/>
        </p:blipFill>
        <p:spPr bwMode="auto">
          <a:xfrm>
            <a:off x="10155215" y="6200598"/>
            <a:ext cx="1308100" cy="5899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3AC3A2-87AA-BE62-D107-0AC6F16F694F}"/>
              </a:ext>
            </a:extLst>
          </p:cNvPr>
          <p:cNvCxnSpPr/>
          <p:nvPr/>
        </p:nvCxnSpPr>
        <p:spPr>
          <a:xfrm>
            <a:off x="6982040" y="3933356"/>
            <a:ext cx="9689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2C12D19-1DAB-3846-03D8-E5CAB7237B42}"/>
              </a:ext>
            </a:extLst>
          </p:cNvPr>
          <p:cNvCxnSpPr>
            <a:cxnSpLocks/>
          </p:cNvCxnSpPr>
          <p:nvPr/>
        </p:nvCxnSpPr>
        <p:spPr>
          <a:xfrm flipH="1">
            <a:off x="6933124" y="4330110"/>
            <a:ext cx="9689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DAB66523-3B51-D6B6-5A81-05E7C69A2650}"/>
              </a:ext>
            </a:extLst>
          </p:cNvPr>
          <p:cNvCxnSpPr/>
          <p:nvPr/>
        </p:nvCxnSpPr>
        <p:spPr>
          <a:xfrm>
            <a:off x="6979681" y="2770070"/>
            <a:ext cx="1096541" cy="15124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430851CE-415A-6AE3-F34B-9654E972C539}"/>
              </a:ext>
            </a:extLst>
          </p:cNvPr>
          <p:cNvCxnSpPr>
            <a:cxnSpLocks/>
          </p:cNvCxnSpPr>
          <p:nvPr/>
        </p:nvCxnSpPr>
        <p:spPr>
          <a:xfrm flipH="1">
            <a:off x="6933124" y="3005367"/>
            <a:ext cx="1096541" cy="15124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4AB9A25-403B-6342-45E3-E1582B1D5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898510"/>
              </p:ext>
            </p:extLst>
          </p:nvPr>
        </p:nvGraphicFramePr>
        <p:xfrm>
          <a:off x="9462117" y="2350235"/>
          <a:ext cx="1934210" cy="225196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025525">
                  <a:extLst>
                    <a:ext uri="{9D8B030D-6E8A-4147-A177-3AD203B41FA5}">
                      <a16:colId xmlns:a16="http://schemas.microsoft.com/office/drawing/2014/main" val="152364698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242215263"/>
                    </a:ext>
                  </a:extLst>
                </a:gridCol>
                <a:gridCol w="451485">
                  <a:extLst>
                    <a:ext uri="{9D8B030D-6E8A-4147-A177-3AD203B41FA5}">
                      <a16:colId xmlns:a16="http://schemas.microsoft.com/office/drawing/2014/main" val="11967691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Causal factor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In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Out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08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442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71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80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362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390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114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1032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86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258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486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256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788670"/>
                  </a:ext>
                </a:extLst>
              </a:tr>
            </a:tbl>
          </a:graphicData>
        </a:graphic>
      </p:graphicFrame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9BA3884C-D7FF-381B-2D64-464F17A30944}"/>
              </a:ext>
            </a:extLst>
          </p:cNvPr>
          <p:cNvCxnSpPr>
            <a:cxnSpLocks/>
          </p:cNvCxnSpPr>
          <p:nvPr/>
        </p:nvCxnSpPr>
        <p:spPr>
          <a:xfrm rot="10800000" flipV="1">
            <a:off x="6971615" y="3316646"/>
            <a:ext cx="453629" cy="319141"/>
          </a:xfrm>
          <a:prstGeom prst="bentConnector3">
            <a:avLst>
              <a:gd name="adj1" fmla="val 1863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25799E0C-D45C-E3C4-F6D0-B3F1FFA05E74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7622593" y="3334167"/>
            <a:ext cx="453629" cy="319141"/>
          </a:xfrm>
          <a:prstGeom prst="bentConnector3">
            <a:avLst>
              <a:gd name="adj1" fmla="val 1863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D889731-1C36-0A56-FF54-E71B69F8D1F9}"/>
              </a:ext>
            </a:extLst>
          </p:cNvPr>
          <p:cNvSpPr txBox="1"/>
          <p:nvPr/>
        </p:nvSpPr>
        <p:spPr>
          <a:xfrm>
            <a:off x="8959902" y="6178831"/>
            <a:ext cx="1075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v1. 07.02.2024</a:t>
            </a:r>
          </a:p>
        </p:txBody>
      </p:sp>
    </p:spTree>
    <p:extLst>
      <p:ext uri="{BB962C8B-B14F-4D97-AF65-F5344CB8AC3E}">
        <p14:creationId xmlns:p14="http://schemas.microsoft.com/office/powerpoint/2010/main" val="64631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62A0AF4-0CA0-7633-F3F8-8727DE04A39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5086"/>
            <a:ext cx="12192000" cy="1367386"/>
            <a:chOff x="0" y="5086"/>
            <a:chExt cx="12192000" cy="1367386"/>
          </a:xfrm>
        </p:grpSpPr>
        <p:pic>
          <p:nvPicPr>
            <p:cNvPr id="13" name="Picture 12" descr="A blue screen with a black and white object&#10;&#10;Description automatically generated with medium confidence">
              <a:extLst>
                <a:ext uri="{FF2B5EF4-FFF2-40B4-BE49-F238E27FC236}">
                  <a16:creationId xmlns:a16="http://schemas.microsoft.com/office/drawing/2014/main" id="{DC223F08-116C-8490-363A-5B132D1A2AA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537" t="27249" r="1"/>
            <a:stretch/>
          </p:blipFill>
          <p:spPr bwMode="auto">
            <a:xfrm>
              <a:off x="5230091" y="5952"/>
              <a:ext cx="6961909" cy="13665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3" descr="A blue screen with a black and white object&#10;&#10;Description automatically generated with medium confidence">
              <a:extLst>
                <a:ext uri="{FF2B5EF4-FFF2-40B4-BE49-F238E27FC236}">
                  <a16:creationId xmlns:a16="http://schemas.microsoft.com/office/drawing/2014/main" id="{907620BB-3355-A92A-310B-3D1BEAE1748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6" t="16000" r="22005" b="11249"/>
            <a:stretch/>
          </p:blipFill>
          <p:spPr bwMode="auto">
            <a:xfrm>
              <a:off x="0" y="5086"/>
              <a:ext cx="5583382" cy="13665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5" name="Text Box 2">
            <a:extLst>
              <a:ext uri="{FF2B5EF4-FFF2-40B4-BE49-F238E27FC236}">
                <a16:creationId xmlns:a16="http://schemas.microsoft.com/office/drawing/2014/main" id="{64CF6978-CE97-A59E-CBC8-5C2B3D7B56C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808091" y="362444"/>
            <a:ext cx="8985250" cy="961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b="1" kern="100" dirty="0">
                <a:solidFill>
                  <a:srgbClr val="EEEFEF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Root Cause Analysis Series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solidFill>
                  <a:srgbClr val="EEEFEF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 2 (Option C): Interrelationship Diagram 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5937CB2-99DA-7DDE-510D-CC8D2D4F1A2E}"/>
              </a:ext>
            </a:extLst>
          </p:cNvPr>
          <p:cNvGrpSpPr/>
          <p:nvPr/>
        </p:nvGrpSpPr>
        <p:grpSpPr>
          <a:xfrm>
            <a:off x="9125972" y="1542196"/>
            <a:ext cx="2828149" cy="5112945"/>
            <a:chOff x="0" y="0"/>
            <a:chExt cx="2475865" cy="9555480"/>
          </a:xfrm>
        </p:grpSpPr>
        <p:sp>
          <p:nvSpPr>
            <p:cNvPr id="8" name="AutoShape 14">
              <a:extLst>
                <a:ext uri="{FF2B5EF4-FFF2-40B4-BE49-F238E27FC236}">
                  <a16:creationId xmlns:a16="http://schemas.microsoft.com/office/drawing/2014/main" id="{F0B7FB7B-C52E-0F19-1BD5-DD1768E40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475865" cy="9555480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bg2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rot="0" vert="horz" wrap="square" lIns="182880" tIns="457200" rIns="182880" bIns="73152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1800"/>
                </a:spcBef>
                <a:spcAft>
                  <a:spcPts val="1200"/>
                </a:spcAft>
              </a:pPr>
              <a:r>
                <a:rPr lang="en-US" sz="2000" kern="100" dirty="0">
                  <a:solidFill>
                    <a:srgbClr val="156082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Captured Relationships</a:t>
              </a:r>
              <a:endParaRPr lang="en-US" sz="1100" kern="100" dirty="0">
                <a:solidFill>
                  <a:srgbClr val="156082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1800"/>
                </a:spcBef>
                <a:spcAft>
                  <a:spcPts val="1200"/>
                </a:spcAft>
              </a:pP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endParaRPr lang="en-US" sz="1100" i="1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endParaRPr lang="en-US" sz="1100" i="1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kern="100" dirty="0">
                  <a:solidFill>
                    <a:srgbClr val="0E2841"/>
                  </a:solidFill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Factors with more arrows out than in are considered to be root causes. Factors with more arrows in than out are considered effects. </a:t>
              </a:r>
              <a:endPara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22953A-36BE-4701-614F-FD51A7F24C5A}"/>
                </a:ext>
              </a:extLst>
            </p:cNvPr>
            <p:cNvSpPr/>
            <p:nvPr/>
          </p:nvSpPr>
          <p:spPr>
            <a:xfrm>
              <a:off x="71919" y="0"/>
              <a:ext cx="2331720" cy="704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82880" tIns="182880" rIns="182880" bIns="36576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en-US" sz="1100" kern="100">
                  <a:solidFill>
                    <a:srgbClr val="FFFFFF"/>
                  </a:solidFill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9606C7B-2075-BB9E-0A33-B81D263DFFE7}"/>
                </a:ext>
              </a:extLst>
            </p:cNvPr>
            <p:cNvSpPr/>
            <p:nvPr/>
          </p:nvSpPr>
          <p:spPr>
            <a:xfrm>
              <a:off x="71919" y="9308386"/>
              <a:ext cx="2331720" cy="11874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82880" tIns="182880" rIns="182880" bIns="36576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en-US" sz="1100" kern="100">
                  <a:solidFill>
                    <a:srgbClr val="FFFFFF"/>
                  </a:solidFill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 </a:t>
              </a:r>
              <a:endParaRPr lang="en-US" sz="1100" kern="10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8F2AC2-573E-663E-09BA-F93B7DC50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06936"/>
              </p:ext>
            </p:extLst>
          </p:nvPr>
        </p:nvGraphicFramePr>
        <p:xfrm>
          <a:off x="9381839" y="2410227"/>
          <a:ext cx="2378464" cy="274711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261070">
                  <a:extLst>
                    <a:ext uri="{9D8B030D-6E8A-4147-A177-3AD203B41FA5}">
                      <a16:colId xmlns:a16="http://schemas.microsoft.com/office/drawing/2014/main" val="3495021568"/>
                    </a:ext>
                  </a:extLst>
                </a:gridCol>
                <a:gridCol w="562211">
                  <a:extLst>
                    <a:ext uri="{9D8B030D-6E8A-4147-A177-3AD203B41FA5}">
                      <a16:colId xmlns:a16="http://schemas.microsoft.com/office/drawing/2014/main" val="1822143007"/>
                    </a:ext>
                  </a:extLst>
                </a:gridCol>
                <a:gridCol w="555183">
                  <a:extLst>
                    <a:ext uri="{9D8B030D-6E8A-4147-A177-3AD203B41FA5}">
                      <a16:colId xmlns:a16="http://schemas.microsoft.com/office/drawing/2014/main" val="2280796615"/>
                    </a:ext>
                  </a:extLst>
                </a:gridCol>
              </a:tblGrid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</a:rPr>
                        <a:t>Causal factor</a:t>
                      </a:r>
                      <a:endParaRPr lang="en-US" sz="105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Out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956657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>
                          <a:effectLst/>
                        </a:rPr>
                        <a:t>Prior to custody…</a:t>
                      </a:r>
                      <a:endParaRPr lang="en-US" sz="1000" b="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6151865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>
                          <a:effectLst/>
                        </a:rPr>
                        <a:t>Administrative…</a:t>
                      </a:r>
                      <a:endParaRPr lang="en-US" sz="1000" b="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066055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>
                          <a:effectLst/>
                        </a:rPr>
                        <a:t>Accessing proper…</a:t>
                      </a:r>
                      <a:endParaRPr lang="en-US" sz="1000" b="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934445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</a:rPr>
                        <a:t>Additional WFD…</a:t>
                      </a:r>
                      <a:endParaRPr lang="en-US" sz="1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395992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>
                          <a:effectLst/>
                        </a:rPr>
                        <a:t>Shortage of…</a:t>
                      </a:r>
                      <a:endParaRPr lang="en-US" sz="1000" b="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855708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>
                          <a:effectLst/>
                        </a:rPr>
                        <a:t>Providers less…</a:t>
                      </a:r>
                      <a:endParaRPr lang="en-US" sz="1000" b="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482168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</a:rPr>
                        <a:t>Missing documentation…</a:t>
                      </a:r>
                      <a:endParaRPr lang="en-US" sz="1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607729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>
                          <a:effectLst/>
                        </a:rPr>
                        <a:t>Reimbursement…</a:t>
                      </a:r>
                      <a:endParaRPr lang="en-US" sz="1000" b="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648478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</a:rPr>
                        <a:t>Population needs…</a:t>
                      </a:r>
                      <a:endParaRPr lang="en-US" sz="1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062207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>
                          <a:effectLst/>
                        </a:rPr>
                        <a:t>Lack of beds…</a:t>
                      </a:r>
                      <a:endParaRPr lang="en-US" sz="1000" b="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37703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>
                          <a:effectLst/>
                        </a:rPr>
                        <a:t>No centralized…</a:t>
                      </a:r>
                      <a:endParaRPr lang="en-US" sz="1000" b="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0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265514"/>
                  </a:ext>
                </a:extLst>
              </a:tr>
              <a:tr h="2022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 dirty="0">
                          <a:effectLst/>
                        </a:rPr>
                        <a:t>DSS/CM must…</a:t>
                      </a:r>
                      <a:endParaRPr lang="en-US" sz="10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0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81398"/>
                  </a:ext>
                </a:extLst>
              </a:tr>
            </a:tbl>
          </a:graphicData>
        </a:graphic>
      </p:graphicFrame>
      <p:sp>
        <p:nvSpPr>
          <p:cNvPr id="3" name="Text Box 2">
            <a:extLst>
              <a:ext uri="{FF2B5EF4-FFF2-40B4-BE49-F238E27FC236}">
                <a16:creationId xmlns:a16="http://schemas.microsoft.com/office/drawing/2014/main" id="{4730CD72-ADF6-D3C4-7369-C05E0A1F1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728" y="2219032"/>
            <a:ext cx="2021036" cy="5753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Missing documentation needed for placement.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35C2373C-BBE3-B3ED-D95F-4A6FC3E23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9439" y="5304497"/>
            <a:ext cx="2307860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Shortage of providers who can treat dually diagnosed youth.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294753CB-E902-2F1C-3BCA-8CC2D0675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357" y="5975057"/>
            <a:ext cx="2307857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Lack of beds </a:t>
            </a:r>
          </a:p>
        </p:txBody>
      </p:sp>
      <p:sp>
        <p:nvSpPr>
          <p:cNvPr id="29" name="Text Box 2">
            <a:extLst>
              <a:ext uri="{FF2B5EF4-FFF2-40B4-BE49-F238E27FC236}">
                <a16:creationId xmlns:a16="http://schemas.microsoft.com/office/drawing/2014/main" id="{FDF3D06D-A78B-B550-A485-CB352FAD0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1232" y="5992837"/>
            <a:ext cx="2101131" cy="5600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Providers less willing to accept.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D91E8EE5-BEE8-FE01-7BED-BED80770F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657" y="2231097"/>
            <a:ext cx="2238341" cy="562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Prior to custody/ED, no timely access to community-based services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2">
            <a:extLst>
              <a:ext uri="{FF2B5EF4-FFF2-40B4-BE49-F238E27FC236}">
                <a16:creationId xmlns:a16="http://schemas.microsoft.com/office/drawing/2014/main" id="{7FA33282-4DF4-0392-B935-C23B7239D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8459" y="2971507"/>
            <a:ext cx="2165521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DSS/CM must reach out individually to providers re: availability.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2">
            <a:extLst>
              <a:ext uri="{FF2B5EF4-FFF2-40B4-BE49-F238E27FC236}">
                <a16:creationId xmlns:a16="http://schemas.microsoft.com/office/drawing/2014/main" id="{FC3505D0-E170-6EB9-594B-E1E48A9B9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2589" y="2229827"/>
            <a:ext cx="2135033" cy="563245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 centralized information system identifying providers with open beds.</a:t>
            </a:r>
            <a:endParaRPr lang="en-US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D7EBB3DB-C826-84C5-395C-4D6A62D52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93" y="5211787"/>
            <a:ext cx="2307860" cy="5283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Population needs outpace available placements.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2">
            <a:extLst>
              <a:ext uri="{FF2B5EF4-FFF2-40B4-BE49-F238E27FC236}">
                <a16:creationId xmlns:a16="http://schemas.microsoft.com/office/drawing/2014/main" id="{B07EF787-2CD2-8A48-3F1E-E12908D5E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391" y="4465663"/>
            <a:ext cx="2285907" cy="561340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Additional WFD needed to increase confidence and competence with this population 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 Box 2">
            <a:extLst>
              <a:ext uri="{FF2B5EF4-FFF2-40B4-BE49-F238E27FC236}">
                <a16:creationId xmlns:a16="http://schemas.microsoft.com/office/drawing/2014/main" id="{378A55E3-C621-DFB1-B559-E3406395B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5640" y="3076917"/>
            <a:ext cx="2231023" cy="384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Administrative barriers to authorization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55F5886C-A82D-2142-A61A-C1652076B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005" y="3703027"/>
            <a:ext cx="2260294" cy="487680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Accessing proper Medicaid plans can be difficult for families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C1785C35-DB05-6228-E8EA-BF5E557EB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59" y="1407502"/>
            <a:ext cx="8393372" cy="68707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Problem statement (from step 1): In Imagination County from January to March, children identified as meeting the state settlement complex needs definition (i.e., criteria qualifying them as Children with Complex Needs) </a:t>
            </a:r>
            <a:r>
              <a:rPr lang="en-US" sz="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waited, on average, 5 days longer to achieve requested placements than other children/youth</a:t>
            </a:r>
            <a:r>
              <a:rPr lang="en-US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not meeting the definition.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 Box 2">
            <a:extLst>
              <a:ext uri="{FF2B5EF4-FFF2-40B4-BE49-F238E27FC236}">
                <a16:creationId xmlns:a16="http://schemas.microsoft.com/office/drawing/2014/main" id="{97EF183D-1B23-1C0D-08E0-1E0FEE3E3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1507" y="4479632"/>
            <a:ext cx="2253453" cy="528320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Reimbursement rates not competitive enough to retain staff.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9" name="Text Box 2">
            <a:extLst>
              <a:ext uri="{FF2B5EF4-FFF2-40B4-BE49-F238E27FC236}">
                <a16:creationId xmlns:a16="http://schemas.microsoft.com/office/drawing/2014/main" id="{143B9D59-E4BC-ECFA-2176-F5B3108DD92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 rot="19962603">
            <a:off x="3812620" y="3166452"/>
            <a:ext cx="28575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kern="100" dirty="0">
                <a:solidFill>
                  <a:srgbClr val="FF505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EXAMPLE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7D3C1B7-C309-7130-3F97-9332EA09CF51}"/>
              </a:ext>
            </a:extLst>
          </p:cNvPr>
          <p:cNvCxnSpPr/>
          <p:nvPr/>
        </p:nvCxnSpPr>
        <p:spPr>
          <a:xfrm flipV="1">
            <a:off x="4857158" y="5762967"/>
            <a:ext cx="0" cy="212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63D2D55-0FAA-6657-0A87-E8A422870F1C}"/>
              </a:ext>
            </a:extLst>
          </p:cNvPr>
          <p:cNvCxnSpPr/>
          <p:nvPr/>
        </p:nvCxnSpPr>
        <p:spPr>
          <a:xfrm flipV="1">
            <a:off x="2523533" y="5832817"/>
            <a:ext cx="0" cy="160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3F45834-D6DE-0D57-3E7F-5655269253DE}"/>
              </a:ext>
            </a:extLst>
          </p:cNvPr>
          <p:cNvCxnSpPr/>
          <p:nvPr/>
        </p:nvCxnSpPr>
        <p:spPr>
          <a:xfrm flipV="1">
            <a:off x="2522263" y="5027002"/>
            <a:ext cx="0" cy="277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9687CD1-0F3C-7309-DC88-33387B39E6F5}"/>
              </a:ext>
            </a:extLst>
          </p:cNvPr>
          <p:cNvCxnSpPr/>
          <p:nvPr/>
        </p:nvCxnSpPr>
        <p:spPr>
          <a:xfrm>
            <a:off x="7589563" y="2793072"/>
            <a:ext cx="0" cy="164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177EE20-D182-EDF7-65F9-13763D56A1C1}"/>
              </a:ext>
            </a:extLst>
          </p:cNvPr>
          <p:cNvCxnSpPr/>
          <p:nvPr/>
        </p:nvCxnSpPr>
        <p:spPr>
          <a:xfrm flipH="1" flipV="1">
            <a:off x="4850808" y="5013667"/>
            <a:ext cx="1270" cy="175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AE2B9C7-F59B-3D14-24B3-6F937B44A2F7}"/>
              </a:ext>
            </a:extLst>
          </p:cNvPr>
          <p:cNvCxnSpPr/>
          <p:nvPr/>
        </p:nvCxnSpPr>
        <p:spPr>
          <a:xfrm>
            <a:off x="2637833" y="2794342"/>
            <a:ext cx="0" cy="282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738D7FF-5E62-FCAF-0B4C-2CDD41610B0D}"/>
              </a:ext>
            </a:extLst>
          </p:cNvPr>
          <p:cNvCxnSpPr/>
          <p:nvPr/>
        </p:nvCxnSpPr>
        <p:spPr>
          <a:xfrm>
            <a:off x="2634658" y="3459187"/>
            <a:ext cx="0" cy="245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49FDEAC-E00E-52C6-F1BB-39F11EF5DD47}"/>
              </a:ext>
            </a:extLst>
          </p:cNvPr>
          <p:cNvCxnSpPr/>
          <p:nvPr/>
        </p:nvCxnSpPr>
        <p:spPr>
          <a:xfrm flipH="1">
            <a:off x="3437298" y="2446997"/>
            <a:ext cx="517525" cy="835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2971107-4322-DFD7-DD54-71C26F13D5CA}"/>
              </a:ext>
            </a:extLst>
          </p:cNvPr>
          <p:cNvCxnSpPr/>
          <p:nvPr/>
        </p:nvCxnSpPr>
        <p:spPr>
          <a:xfrm flipH="1">
            <a:off x="3327443" y="5507697"/>
            <a:ext cx="727710" cy="840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BC30B0F-A072-6E65-AEC7-7F472E79E2E9}"/>
              </a:ext>
            </a:extLst>
          </p:cNvPr>
          <p:cNvCxnSpPr/>
          <p:nvPr/>
        </p:nvCxnSpPr>
        <p:spPr>
          <a:xfrm flipV="1">
            <a:off x="3327443" y="6347802"/>
            <a:ext cx="717550" cy="52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2491EC2-82E9-D9F6-0729-63FC89DF5ACD}"/>
              </a:ext>
            </a:extLst>
          </p:cNvPr>
          <p:cNvGrpSpPr/>
          <p:nvPr/>
        </p:nvGrpSpPr>
        <p:grpSpPr>
          <a:xfrm>
            <a:off x="2590843" y="3556977"/>
            <a:ext cx="4998720" cy="3098165"/>
            <a:chOff x="0" y="0"/>
            <a:chExt cx="4143871" cy="3098352"/>
          </a:xfrm>
        </p:grpSpPr>
        <p:cxnSp>
          <p:nvCxnSpPr>
            <p:cNvPr id="51" name="Connector: Elbow 50">
              <a:extLst>
                <a:ext uri="{FF2B5EF4-FFF2-40B4-BE49-F238E27FC236}">
                  <a16:creationId xmlns:a16="http://schemas.microsoft.com/office/drawing/2014/main" id="{5C41E9B9-90BB-02F4-0E20-1CBE7F0B1120}"/>
                </a:ext>
              </a:extLst>
            </p:cNvPr>
            <p:cNvCxnSpPr/>
            <p:nvPr/>
          </p:nvCxnSpPr>
          <p:spPr>
            <a:xfrm flipV="1">
              <a:off x="0" y="0"/>
              <a:ext cx="4143871" cy="3098352"/>
            </a:xfrm>
            <a:prstGeom prst="bentConnector3">
              <a:avLst>
                <a:gd name="adj1" fmla="val 10009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90AF037-CC5A-12D0-EAA1-C3F6C24A8B96}"/>
                </a:ext>
              </a:extLst>
            </p:cNvPr>
            <p:cNvCxnSpPr/>
            <p:nvPr/>
          </p:nvCxnSpPr>
          <p:spPr>
            <a:xfrm flipV="1">
              <a:off x="0" y="2994693"/>
              <a:ext cx="0" cy="1027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4427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607</Words>
  <Application>Microsoft Office PowerPoint</Application>
  <PresentationFormat>Widescreen</PresentationFormat>
  <Paragraphs>153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Lato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Harris, Lena Jewel</dc:creator>
  <cp:lastModifiedBy>Harris, Lena Jewel</cp:lastModifiedBy>
  <cp:revision>8</cp:revision>
  <dcterms:created xsi:type="dcterms:W3CDTF">2024-05-23T16:51:21Z</dcterms:created>
  <dcterms:modified xsi:type="dcterms:W3CDTF">2024-08-12T20:32:55Z</dcterms:modified>
</cp:coreProperties>
</file>